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Raleway"/>
      <p:regular r:id="rId36"/>
      <p:bold r:id="rId37"/>
      <p:italic r:id="rId38"/>
      <p:boldItalic r:id="rId39"/>
    </p:embeddedFont>
    <p:embeddedFont>
      <p:font typeface="Lat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regular.fntdata"/><Relationship Id="rId20" Type="http://schemas.openxmlformats.org/officeDocument/2006/relationships/slide" Target="slides/slide15.xml"/><Relationship Id="rId42" Type="http://schemas.openxmlformats.org/officeDocument/2006/relationships/font" Target="fonts/Lato-italic.fntdata"/><Relationship Id="rId41" Type="http://schemas.openxmlformats.org/officeDocument/2006/relationships/font" Target="fonts/Lato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Lat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aleway-bold.fntdata"/><Relationship Id="rId14" Type="http://schemas.openxmlformats.org/officeDocument/2006/relationships/slide" Target="slides/slide9.xml"/><Relationship Id="rId36" Type="http://schemas.openxmlformats.org/officeDocument/2006/relationships/font" Target="fonts/Raleway-regular.fntdata"/><Relationship Id="rId17" Type="http://schemas.openxmlformats.org/officeDocument/2006/relationships/slide" Target="slides/slide12.xml"/><Relationship Id="rId39" Type="http://schemas.openxmlformats.org/officeDocument/2006/relationships/font" Target="fonts/Raleway-boldItalic.fntdata"/><Relationship Id="rId16" Type="http://schemas.openxmlformats.org/officeDocument/2006/relationships/slide" Target="slides/slide11.xml"/><Relationship Id="rId38" Type="http://schemas.openxmlformats.org/officeDocument/2006/relationships/font" Target="fonts/Raleway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47f94643b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47f94643b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e9335a52a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e9335a52a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7b20856126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7b2085612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7a2f5282b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7a2f5282b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e9335a52aa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e9335a52aa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e9335a52aa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e9335a52aa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e9335a52aa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e9335a52aa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e9335a52aa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e9335a52aa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e9335a52aa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e9335a52aa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7d52ec720a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7d52ec720a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e9335a52aa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e9335a52aa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e2c97a6ad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e2c97a6ad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780168d406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780168d406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7b20856126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7b20856126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e9335a52aa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e9335a52aa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e9335a52aa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e9335a52aa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e6cd8adb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e6cd8adb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e9335a52aa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e9335a52aa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e9335a52aa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e9335a52aa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e9335a52aa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e9335a52aa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e9335a52aa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e9335a52aa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e9335a52aa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e9335a52aa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780168d406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780168d406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e2c97a6ad0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e2c97a6ad0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4b9e8737f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4b9e8737f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7b2085612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7b2085612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7a2f5282b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7a2f5282b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e9335a52a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e9335a52a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e9335a52aa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e9335a52aa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e9335a52aa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e9335a52a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noFill/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5816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13930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None/>
              <a:defRPr b="1"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Trebuchet MS"/>
              <a:buChar char="●"/>
              <a:defRPr sz="13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Char char="○"/>
              <a:defRPr sz="11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Char char="■"/>
              <a:defRPr sz="11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Char char="●"/>
              <a:defRPr sz="11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Char char="○"/>
              <a:defRPr sz="11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Char char="■"/>
              <a:defRPr sz="11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Char char="●"/>
              <a:defRPr sz="11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Char char="○"/>
              <a:defRPr sz="11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Char char="■"/>
              <a:defRPr sz="11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556150" y="4438050"/>
            <a:ext cx="1380375" cy="61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/>
        </p:nvSpPr>
        <p:spPr>
          <a:xfrm>
            <a:off x="171150" y="4372525"/>
            <a:ext cx="4043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latin typeface="Trebuchet MS"/>
                <a:ea typeface="Trebuchet MS"/>
                <a:cs typeface="Trebuchet MS"/>
                <a:sym typeface="Trebuchet MS"/>
              </a:rPr>
              <a:t>Programación Orientada a Objetos</a:t>
            </a:r>
            <a:br>
              <a:rPr i="1" lang="es" sz="9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i="1" lang="es" sz="900">
                <a:latin typeface="Trebuchet MS"/>
                <a:ea typeface="Trebuchet MS"/>
                <a:cs typeface="Trebuchet MS"/>
                <a:sym typeface="Trebuchet MS"/>
              </a:rPr>
              <a:t>2023-2</a:t>
            </a:r>
            <a:br>
              <a:rPr i="1" lang="es" sz="9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i="1" lang="es" sz="700">
                <a:latin typeface="Trebuchet MS"/>
                <a:ea typeface="Trebuchet MS"/>
                <a:cs typeface="Trebuchet MS"/>
                <a:sym typeface="Trebuchet MS"/>
              </a:rPr>
              <a:t>Facultad de ingeniería</a:t>
            </a:r>
            <a:endParaRPr i="1" sz="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1" name="Google Shape;11;p1"/>
          <p:cNvCxnSpPr/>
          <p:nvPr/>
        </p:nvCxnSpPr>
        <p:spPr>
          <a:xfrm>
            <a:off x="0" y="4372525"/>
            <a:ext cx="9152100" cy="15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21.png"/><Relationship Id="rId7" Type="http://schemas.openxmlformats.org/officeDocument/2006/relationships/hyperlink" Target="https://realpython.com/python-super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gif"/><Relationship Id="rId4" Type="http://schemas.openxmlformats.org/officeDocument/2006/relationships/hyperlink" Target="https://github.com/alejomongua/talleres-arcade/tree/main/herencia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docs.google.com/document/d/1ATRq31nrp_KZxrpvnxJuueCdXXaDaOFuXCmDdPHDclU/edit?usp=sharin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thenounproject.com/" TargetMode="External"/><Relationship Id="rId4" Type="http://schemas.openxmlformats.org/officeDocument/2006/relationships/hyperlink" Target="https://freepik.es/" TargetMode="External"/><Relationship Id="rId5" Type="http://schemas.openxmlformats.org/officeDocument/2006/relationships/hyperlink" Target="mailto:lamongual@unal.edu.co" TargetMode="External"/><Relationship Id="rId6" Type="http://schemas.openxmlformats.org/officeDocument/2006/relationships/hyperlink" Target="mailto:mapenav@unal.edu.co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 rotWithShape="1">
          <a:blip r:embed="rId3">
            <a:alphaModFix/>
          </a:blip>
          <a:srcRect b="14478" l="0" r="0" t="0"/>
          <a:stretch/>
        </p:blipFill>
        <p:spPr>
          <a:xfrm>
            <a:off x="0" y="7625"/>
            <a:ext cx="9144000" cy="43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154300" y="131175"/>
            <a:ext cx="43701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500">
                <a:solidFill>
                  <a:srgbClr val="85200C"/>
                </a:solidFill>
                <a:latin typeface="Trebuchet MS"/>
                <a:ea typeface="Trebuchet MS"/>
                <a:cs typeface="Trebuchet MS"/>
                <a:sym typeface="Trebuchet MS"/>
              </a:rPr>
              <a:t>Herencia y polimorfismo en Python</a:t>
            </a:r>
            <a:endParaRPr b="1" sz="2300">
              <a:solidFill>
                <a:srgbClr val="85200C"/>
              </a:solidFill>
            </a:endParaRPr>
          </a:p>
        </p:txBody>
      </p:sp>
      <p:sp>
        <p:nvSpPr>
          <p:cNvPr id="89" name="Google Shape;89;p13"/>
          <p:cNvSpPr/>
          <p:nvPr/>
        </p:nvSpPr>
        <p:spPr>
          <a:xfrm>
            <a:off x="6046900" y="3927775"/>
            <a:ext cx="3033000" cy="354000"/>
          </a:xfrm>
          <a:prstGeom prst="roundRect">
            <a:avLst>
              <a:gd fmla="val 16667" name="adj"/>
            </a:avLst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Objetivo </a:t>
            </a:r>
            <a:r>
              <a:rPr lang="es"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Comprender los conceptos de herencia y polimorfismo y su aplicación en Python</a:t>
            </a:r>
            <a:endParaRPr sz="1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Pilares de la POO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1" name="Google Shape;191;p22"/>
          <p:cNvSpPr/>
          <p:nvPr/>
        </p:nvSpPr>
        <p:spPr>
          <a:xfrm>
            <a:off x="25520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es herencia?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2" name="Google Shape;192;p22"/>
          <p:cNvSpPr/>
          <p:nvPr/>
        </p:nvSpPr>
        <p:spPr>
          <a:xfrm>
            <a:off x="65261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Implementación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3" name="Google Shape;193;p22"/>
          <p:cNvSpPr/>
          <p:nvPr/>
        </p:nvSpPr>
        <p:spPr>
          <a:xfrm>
            <a:off x="4572000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es Polimorfismo?</a:t>
            </a:r>
            <a:endParaRPr sz="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4" name="Google Shape;194;p22"/>
          <p:cNvSpPr txBox="1"/>
          <p:nvPr/>
        </p:nvSpPr>
        <p:spPr>
          <a:xfrm>
            <a:off x="689350" y="1056100"/>
            <a:ext cx="5488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Permite a objetos de diferentes clases responder de manera diferente a la misma acción.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Se encuentra estrechamente relacionado con la herencia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95" name="Google Shape;19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063" y="2182500"/>
            <a:ext cx="4601375" cy="197042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2"/>
          <p:cNvSpPr txBox="1"/>
          <p:nvPr/>
        </p:nvSpPr>
        <p:spPr>
          <a:xfrm>
            <a:off x="2155900" y="3500350"/>
            <a:ext cx="91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latin typeface="Trebuchet MS"/>
                <a:ea typeface="Trebuchet MS"/>
                <a:cs typeface="Trebuchet MS"/>
                <a:sym typeface="Trebuchet MS"/>
              </a:rPr>
              <a:t>atacar()</a:t>
            </a:r>
            <a:endParaRPr i="1"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7" name="Google Shape;197;p22"/>
          <p:cNvSpPr txBox="1"/>
          <p:nvPr/>
        </p:nvSpPr>
        <p:spPr>
          <a:xfrm>
            <a:off x="5502650" y="2108250"/>
            <a:ext cx="918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latin typeface="Trebuchet MS"/>
                <a:ea typeface="Trebuchet MS"/>
                <a:cs typeface="Trebuchet MS"/>
                <a:sym typeface="Trebuchet MS"/>
              </a:rPr>
              <a:t>atacar():</a:t>
            </a:r>
            <a:endParaRPr i="1" sz="1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latin typeface="Trebuchet MS"/>
                <a:ea typeface="Trebuchet MS"/>
                <a:cs typeface="Trebuchet MS"/>
                <a:sym typeface="Trebuchet MS"/>
              </a:rPr>
              <a:t>#</a:t>
            </a:r>
            <a:r>
              <a:rPr i="1" lang="es" sz="1000">
                <a:latin typeface="Trebuchet MS"/>
                <a:ea typeface="Trebuchet MS"/>
                <a:cs typeface="Trebuchet MS"/>
                <a:sym typeface="Trebuchet MS"/>
              </a:rPr>
              <a:t>fusión de sombras</a:t>
            </a:r>
            <a:endParaRPr i="1"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8" name="Google Shape;198;p22"/>
          <p:cNvSpPr txBox="1"/>
          <p:nvPr/>
        </p:nvSpPr>
        <p:spPr>
          <a:xfrm>
            <a:off x="5502650" y="3153425"/>
            <a:ext cx="918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latin typeface="Trebuchet MS"/>
                <a:ea typeface="Trebuchet MS"/>
                <a:cs typeface="Trebuchet MS"/>
                <a:sym typeface="Trebuchet MS"/>
              </a:rPr>
              <a:t>atacar():</a:t>
            </a:r>
            <a:endParaRPr i="1" sz="1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latin typeface="Trebuchet MS"/>
                <a:ea typeface="Trebuchet MS"/>
                <a:cs typeface="Trebuchet MS"/>
                <a:sym typeface="Trebuchet MS"/>
              </a:rPr>
              <a:t>#</a:t>
            </a:r>
            <a:r>
              <a:rPr i="1" lang="es" sz="1000">
                <a:latin typeface="Trebuchet MS"/>
                <a:ea typeface="Trebuchet MS"/>
                <a:cs typeface="Trebuchet MS"/>
                <a:sym typeface="Trebuchet MS"/>
              </a:rPr>
              <a:t>torrente arcano</a:t>
            </a:r>
            <a:endParaRPr i="1"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9" name="Google Shape;199;p22"/>
          <p:cNvSpPr/>
          <p:nvPr/>
        </p:nvSpPr>
        <p:spPr>
          <a:xfrm>
            <a:off x="6900200" y="2182500"/>
            <a:ext cx="2025600" cy="200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latin typeface="Trebuchet MS"/>
                <a:ea typeface="Trebuchet MS"/>
                <a:cs typeface="Trebuchet MS"/>
                <a:sym typeface="Trebuchet MS"/>
              </a:rPr>
              <a:t>Diferentes clases comparten un mismo nombre de método pero la implementación varía de acuerdo a sus necesidades. </a:t>
            </a:r>
            <a:endParaRPr i="1"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latin typeface="Trebuchet MS"/>
                <a:ea typeface="Trebuchet MS"/>
                <a:cs typeface="Trebuchet MS"/>
                <a:sym typeface="Trebuchet MS"/>
              </a:rPr>
              <a:t>Facilita la flexibilidad y la reutilización de código.</a:t>
            </a:r>
            <a:endParaRPr i="1"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5" name="Google Shape;205;p23"/>
          <p:cNvSpPr txBox="1"/>
          <p:nvPr/>
        </p:nvSpPr>
        <p:spPr>
          <a:xfrm>
            <a:off x="1798500" y="1597825"/>
            <a:ext cx="55470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9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Implementación de herencia </a:t>
            </a:r>
            <a:r>
              <a:rPr b="1" lang="es" sz="39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en Python</a:t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1" name="Google Shape;211;p24"/>
          <p:cNvSpPr/>
          <p:nvPr/>
        </p:nvSpPr>
        <p:spPr>
          <a:xfrm>
            <a:off x="2552050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Implementación</a:t>
            </a:r>
            <a:endParaRPr b="1" sz="1700">
              <a:solidFill>
                <a:schemeClr val="accent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2" name="Google Shape;212;p24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es Polimorfismo?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3" name="Google Shape;213;p24"/>
          <p:cNvSpPr/>
          <p:nvPr/>
        </p:nvSpPr>
        <p:spPr>
          <a:xfrm>
            <a:off x="45005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Beneficios</a:t>
            </a:r>
            <a:endParaRPr b="1"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Inconvenientes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4" name="Google Shape;214;p24"/>
          <p:cNvSpPr/>
          <p:nvPr/>
        </p:nvSpPr>
        <p:spPr>
          <a:xfrm>
            <a:off x="65261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Clase Object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15" name="Google Shape;21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600" y="2073537"/>
            <a:ext cx="2735725" cy="198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600" y="1023250"/>
            <a:ext cx="5435500" cy="586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" name="Google Shape;217;p24"/>
          <p:cNvGrpSpPr/>
          <p:nvPr/>
        </p:nvGrpSpPr>
        <p:grpSpPr>
          <a:xfrm>
            <a:off x="3286325" y="2126175"/>
            <a:ext cx="2965100" cy="941025"/>
            <a:chOff x="3286325" y="2126175"/>
            <a:chExt cx="2965100" cy="941025"/>
          </a:xfrm>
        </p:grpSpPr>
        <p:sp>
          <p:nvSpPr>
            <p:cNvPr id="218" name="Google Shape;218;p24"/>
            <p:cNvSpPr txBox="1"/>
            <p:nvPr/>
          </p:nvSpPr>
          <p:spPr>
            <a:xfrm>
              <a:off x="3738025" y="2126175"/>
              <a:ext cx="2513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200" u="sng">
                  <a:solidFill>
                    <a:schemeClr val="accent5"/>
                  </a:solidFill>
                  <a:latin typeface="Consolas"/>
                  <a:ea typeface="Consolas"/>
                  <a:cs typeface="Consolas"/>
                  <a:sym typeface="Consolas"/>
                </a:rPr>
                <a:t>Elf</a:t>
              </a:r>
              <a:r>
                <a:rPr b="1" lang="es" sz="1200">
                  <a:solidFill>
                    <a:schemeClr val="accent5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s" sz="1200">
                  <a:solidFill>
                    <a:schemeClr val="accent5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es subclase de </a:t>
              </a:r>
              <a:r>
                <a:rPr b="1" lang="es" sz="1200" u="sng">
                  <a:solidFill>
                    <a:schemeClr val="accent5"/>
                  </a:solidFill>
                  <a:latin typeface="Consolas"/>
                  <a:ea typeface="Consolas"/>
                  <a:cs typeface="Consolas"/>
                  <a:sym typeface="Consolas"/>
                </a:rPr>
                <a:t>MagicCreature</a:t>
              </a:r>
              <a:endParaRPr u="sng">
                <a:solidFill>
                  <a:schemeClr val="accent5"/>
                </a:solidFill>
              </a:endParaRPr>
            </a:p>
          </p:txBody>
        </p:sp>
        <p:cxnSp>
          <p:nvCxnSpPr>
            <p:cNvPr id="219" name="Google Shape;219;p24"/>
            <p:cNvCxnSpPr>
              <a:stCxn id="215" idx="3"/>
              <a:endCxn id="218" idx="1"/>
            </p:cNvCxnSpPr>
            <p:nvPr/>
          </p:nvCxnSpPr>
          <p:spPr>
            <a:xfrm flipH="1" rot="10800000">
              <a:off x="3286325" y="2403300"/>
              <a:ext cx="451800" cy="663900"/>
            </a:xfrm>
            <a:prstGeom prst="bentConnector3">
              <a:avLst>
                <a:gd fmla="val 49989" name="adj1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stealth"/>
            </a:ln>
          </p:spPr>
        </p:cxnSp>
      </p:grpSp>
      <p:grpSp>
        <p:nvGrpSpPr>
          <p:cNvPr id="220" name="Google Shape;220;p24"/>
          <p:cNvGrpSpPr/>
          <p:nvPr/>
        </p:nvGrpSpPr>
        <p:grpSpPr>
          <a:xfrm>
            <a:off x="3286325" y="2790138"/>
            <a:ext cx="2965100" cy="554100"/>
            <a:chOff x="3286325" y="2790138"/>
            <a:chExt cx="2965100" cy="554100"/>
          </a:xfrm>
        </p:grpSpPr>
        <p:sp>
          <p:nvSpPr>
            <p:cNvPr id="221" name="Google Shape;221;p24"/>
            <p:cNvSpPr txBox="1"/>
            <p:nvPr/>
          </p:nvSpPr>
          <p:spPr>
            <a:xfrm>
              <a:off x="3738025" y="2790138"/>
              <a:ext cx="2513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200" u="sng">
                  <a:solidFill>
                    <a:schemeClr val="accent5"/>
                  </a:solidFill>
                  <a:latin typeface="Consolas"/>
                  <a:ea typeface="Consolas"/>
                  <a:cs typeface="Consolas"/>
                  <a:sym typeface="Consolas"/>
                </a:rPr>
                <a:t>MagicCreature</a:t>
              </a:r>
              <a:r>
                <a:rPr b="1" lang="es" sz="1200">
                  <a:solidFill>
                    <a:schemeClr val="accent5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s" sz="1200">
                  <a:solidFill>
                    <a:schemeClr val="accent5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es superclase de </a:t>
              </a:r>
              <a:r>
                <a:rPr b="1" lang="es" sz="1200" u="sng">
                  <a:solidFill>
                    <a:schemeClr val="accent5"/>
                  </a:solidFill>
                  <a:latin typeface="Consolas"/>
                  <a:ea typeface="Consolas"/>
                  <a:cs typeface="Consolas"/>
                  <a:sym typeface="Consolas"/>
                </a:rPr>
                <a:t>Elf</a:t>
              </a:r>
              <a:endParaRPr u="sng">
                <a:solidFill>
                  <a:schemeClr val="accent5"/>
                </a:solidFill>
              </a:endParaRPr>
            </a:p>
          </p:txBody>
        </p:sp>
        <p:cxnSp>
          <p:nvCxnSpPr>
            <p:cNvPr id="222" name="Google Shape;222;p24"/>
            <p:cNvCxnSpPr>
              <a:stCxn id="215" idx="3"/>
              <a:endCxn id="221" idx="1"/>
            </p:cNvCxnSpPr>
            <p:nvPr/>
          </p:nvCxnSpPr>
          <p:spPr>
            <a:xfrm>
              <a:off x="3286325" y="3067200"/>
              <a:ext cx="451800" cy="600"/>
            </a:xfrm>
            <a:prstGeom prst="bentConnector3">
              <a:avLst>
                <a:gd fmla="val 49989" name="adj1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stealth"/>
            </a:ln>
          </p:spPr>
        </p:cxnSp>
      </p:grpSp>
      <p:grpSp>
        <p:nvGrpSpPr>
          <p:cNvPr id="223" name="Google Shape;223;p24"/>
          <p:cNvGrpSpPr/>
          <p:nvPr/>
        </p:nvGrpSpPr>
        <p:grpSpPr>
          <a:xfrm>
            <a:off x="3286325" y="3067200"/>
            <a:ext cx="2965100" cy="973425"/>
            <a:chOff x="3286325" y="3067200"/>
            <a:chExt cx="2965100" cy="973425"/>
          </a:xfrm>
        </p:grpSpPr>
        <p:sp>
          <p:nvSpPr>
            <p:cNvPr id="224" name="Google Shape;224;p24"/>
            <p:cNvSpPr txBox="1"/>
            <p:nvPr/>
          </p:nvSpPr>
          <p:spPr>
            <a:xfrm>
              <a:off x="3738025" y="3486525"/>
              <a:ext cx="2513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200" u="sng">
                  <a:solidFill>
                    <a:schemeClr val="accent5"/>
                  </a:solidFill>
                  <a:latin typeface="Consolas"/>
                  <a:ea typeface="Consolas"/>
                  <a:cs typeface="Consolas"/>
                  <a:sym typeface="Consolas"/>
                </a:rPr>
                <a:t>NightElf</a:t>
              </a:r>
              <a:r>
                <a:rPr b="1" lang="es" sz="1200">
                  <a:solidFill>
                    <a:schemeClr val="accent5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s" sz="1200">
                  <a:solidFill>
                    <a:schemeClr val="accent5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es subclase de </a:t>
              </a:r>
              <a:r>
                <a:rPr b="1" lang="es" sz="1200" u="sng">
                  <a:solidFill>
                    <a:schemeClr val="accent5"/>
                  </a:solidFill>
                  <a:latin typeface="Consolas"/>
                  <a:ea typeface="Consolas"/>
                  <a:cs typeface="Consolas"/>
                  <a:sym typeface="Consolas"/>
                </a:rPr>
                <a:t>Elf</a:t>
              </a:r>
              <a:r>
                <a:rPr b="1" lang="es" sz="1200">
                  <a:solidFill>
                    <a:schemeClr val="accent5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s" sz="1200">
                  <a:solidFill>
                    <a:schemeClr val="accent5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y </a:t>
              </a:r>
              <a:r>
                <a:rPr b="1" lang="es" sz="1200" u="sng">
                  <a:solidFill>
                    <a:schemeClr val="accent5"/>
                  </a:solidFill>
                  <a:latin typeface="Consolas"/>
                  <a:ea typeface="Consolas"/>
                  <a:cs typeface="Consolas"/>
                  <a:sym typeface="Consolas"/>
                </a:rPr>
                <a:t>MagicCreature</a:t>
              </a:r>
              <a:endParaRPr u="sng">
                <a:solidFill>
                  <a:schemeClr val="accent5"/>
                </a:solidFill>
              </a:endParaRPr>
            </a:p>
          </p:txBody>
        </p:sp>
        <p:cxnSp>
          <p:nvCxnSpPr>
            <p:cNvPr id="225" name="Google Shape;225;p24"/>
            <p:cNvCxnSpPr>
              <a:stCxn id="215" idx="3"/>
              <a:endCxn id="224" idx="1"/>
            </p:cNvCxnSpPr>
            <p:nvPr/>
          </p:nvCxnSpPr>
          <p:spPr>
            <a:xfrm>
              <a:off x="3286325" y="3067200"/>
              <a:ext cx="451800" cy="696300"/>
            </a:xfrm>
            <a:prstGeom prst="bentConnector3">
              <a:avLst>
                <a:gd fmla="val 49989" name="adj1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stealth"/>
            </a:ln>
          </p:spPr>
        </p:cxnSp>
      </p:grpSp>
      <p:grpSp>
        <p:nvGrpSpPr>
          <p:cNvPr id="226" name="Google Shape;226;p24"/>
          <p:cNvGrpSpPr/>
          <p:nvPr/>
        </p:nvGrpSpPr>
        <p:grpSpPr>
          <a:xfrm>
            <a:off x="6385950" y="755775"/>
            <a:ext cx="2682000" cy="3396900"/>
            <a:chOff x="6385950" y="755775"/>
            <a:chExt cx="2682000" cy="3396900"/>
          </a:xfrm>
        </p:grpSpPr>
        <p:sp>
          <p:nvSpPr>
            <p:cNvPr id="227" name="Google Shape;227;p24"/>
            <p:cNvSpPr/>
            <p:nvPr/>
          </p:nvSpPr>
          <p:spPr>
            <a:xfrm>
              <a:off x="6385950" y="755775"/>
              <a:ext cx="2682000" cy="3396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28" name="Google Shape;228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47574" y="868050"/>
              <a:ext cx="2558750" cy="1134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49950" y="2073525"/>
              <a:ext cx="2558751" cy="11121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449950" y="3302824"/>
              <a:ext cx="2558750" cy="7378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8375" y="2075050"/>
            <a:ext cx="2055624" cy="229220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5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37" name="Google Shape;237;p25"/>
          <p:cNvSpPr/>
          <p:nvPr/>
        </p:nvSpPr>
        <p:spPr>
          <a:xfrm>
            <a:off x="2552050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Implementación</a:t>
            </a:r>
            <a:endParaRPr b="1" sz="1700">
              <a:solidFill>
                <a:schemeClr val="accent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8" name="Google Shape;238;p25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es Polimorfismo?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9" name="Google Shape;239;p25"/>
          <p:cNvSpPr/>
          <p:nvPr/>
        </p:nvSpPr>
        <p:spPr>
          <a:xfrm>
            <a:off x="45005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Beneficios</a:t>
            </a:r>
            <a:endParaRPr b="1"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Inconvenientes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0" name="Google Shape;240;p25"/>
          <p:cNvSpPr/>
          <p:nvPr/>
        </p:nvSpPr>
        <p:spPr>
          <a:xfrm>
            <a:off x="65261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Reutilización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1" name="Google Shape;241;p25"/>
          <p:cNvSpPr txBox="1"/>
          <p:nvPr/>
        </p:nvSpPr>
        <p:spPr>
          <a:xfrm>
            <a:off x="689350" y="776450"/>
            <a:ext cx="208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Clase Object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2" name="Google Shape;242;p25"/>
          <p:cNvSpPr txBox="1"/>
          <p:nvPr/>
        </p:nvSpPr>
        <p:spPr>
          <a:xfrm>
            <a:off x="689350" y="1492000"/>
            <a:ext cx="7278600" cy="24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latin typeface="Calibri"/>
                <a:ea typeface="Calibri"/>
                <a:cs typeface="Calibri"/>
                <a:sym typeface="Calibri"/>
              </a:rPr>
              <a:t>En Python la clase </a:t>
            </a:r>
            <a:r>
              <a:rPr b="1" lang="es" sz="1900">
                <a:latin typeface="Calibri"/>
                <a:ea typeface="Calibri"/>
                <a:cs typeface="Calibri"/>
                <a:sym typeface="Calibri"/>
              </a:rPr>
              <a:t>object</a:t>
            </a:r>
            <a:r>
              <a:rPr lang="es" sz="1900">
                <a:latin typeface="Calibri"/>
                <a:ea typeface="Calibri"/>
                <a:cs typeface="Calibri"/>
                <a:sym typeface="Calibri"/>
              </a:rPr>
              <a:t> es, por defecto, superclase de toda clase.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900">
                <a:latin typeface="Calibri"/>
                <a:ea typeface="Calibri"/>
                <a:cs typeface="Calibri"/>
                <a:sym typeface="Calibri"/>
              </a:rPr>
              <a:t>Es decir, toda clase que definida, implícitamente hereda de </a:t>
            </a:r>
            <a:r>
              <a:rPr b="1" lang="es" sz="1900">
                <a:latin typeface="Calibri"/>
                <a:ea typeface="Calibri"/>
                <a:cs typeface="Calibri"/>
                <a:sym typeface="Calibri"/>
              </a:rPr>
              <a:t>object</a:t>
            </a:r>
            <a:r>
              <a:rPr lang="es" sz="1900">
                <a:latin typeface="Calibri"/>
                <a:ea typeface="Calibri"/>
                <a:cs typeface="Calibri"/>
                <a:sym typeface="Calibri"/>
              </a:rPr>
              <a:t>. 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700">
                <a:latin typeface="Consolas"/>
                <a:ea typeface="Consolas"/>
                <a:cs typeface="Consolas"/>
                <a:sym typeface="Consolas"/>
              </a:rPr>
              <a:t>class Myclass: </a:t>
            </a:r>
            <a:r>
              <a:rPr b="1" lang="es" sz="17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es equivalente a </a:t>
            </a:r>
            <a:r>
              <a:rPr b="1" lang="es" sz="17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s" sz="1700">
                <a:latin typeface="Consolas"/>
                <a:ea typeface="Consolas"/>
                <a:cs typeface="Consolas"/>
                <a:sym typeface="Consolas"/>
              </a:rPr>
              <a:t>class Myclass(object):</a:t>
            </a:r>
            <a:endParaRPr b="1"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6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48" name="Google Shape;248;p26"/>
          <p:cNvSpPr/>
          <p:nvPr/>
        </p:nvSpPr>
        <p:spPr>
          <a:xfrm>
            <a:off x="2552050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Implementación</a:t>
            </a:r>
            <a:endParaRPr b="1" sz="1700">
              <a:solidFill>
                <a:schemeClr val="accent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es Polimorfismo?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45005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Beneficios</a:t>
            </a:r>
            <a:endParaRPr b="1"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Inconvenientes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65261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Reutilización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2" name="Google Shape;252;p26"/>
          <p:cNvSpPr txBox="1"/>
          <p:nvPr/>
        </p:nvSpPr>
        <p:spPr>
          <a:xfrm>
            <a:off x="689350" y="776450"/>
            <a:ext cx="268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Método </a:t>
            </a:r>
            <a:r>
              <a:rPr b="1" lang="e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super </a:t>
            </a:r>
            <a:r>
              <a:rPr b="1" lang="e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en python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3" name="Google Shape;253;p26"/>
          <p:cNvSpPr txBox="1"/>
          <p:nvPr/>
        </p:nvSpPr>
        <p:spPr>
          <a:xfrm>
            <a:off x="703000" y="1381050"/>
            <a:ext cx="409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Permite invocar el comportamiento de la superclase para añadir funcionalidad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54" name="Google Shape;2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9675" y="1000350"/>
            <a:ext cx="3493400" cy="179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700" y="2133725"/>
            <a:ext cx="4069862" cy="806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6" name="Google Shape;256;p26"/>
          <p:cNvGrpSpPr/>
          <p:nvPr/>
        </p:nvGrpSpPr>
        <p:grpSpPr>
          <a:xfrm>
            <a:off x="322000" y="3043125"/>
            <a:ext cx="4123525" cy="860300"/>
            <a:chOff x="322000" y="3424125"/>
            <a:chExt cx="4123525" cy="860300"/>
          </a:xfrm>
        </p:grpSpPr>
        <p:pic>
          <p:nvPicPr>
            <p:cNvPr id="257" name="Google Shape;257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32701" y="3477625"/>
              <a:ext cx="712825" cy="806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8" name="Google Shape;258;p26"/>
            <p:cNvSpPr txBox="1"/>
            <p:nvPr/>
          </p:nvSpPr>
          <p:spPr>
            <a:xfrm>
              <a:off x="322000" y="3424125"/>
              <a:ext cx="3531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Consolas"/>
                  <a:ea typeface="Consolas"/>
                  <a:cs typeface="Consolas"/>
                  <a:sym typeface="Consolas"/>
                </a:rPr>
                <a:t>dragon_verde = Dragon(20, “verde”)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259" name="Google Shape;259;p26"/>
          <p:cNvGrpSpPr/>
          <p:nvPr/>
        </p:nvGrpSpPr>
        <p:grpSpPr>
          <a:xfrm>
            <a:off x="4914550" y="3043123"/>
            <a:ext cx="3987761" cy="806800"/>
            <a:chOff x="4914550" y="3424123"/>
            <a:chExt cx="3987761" cy="806800"/>
          </a:xfrm>
        </p:grpSpPr>
        <p:pic>
          <p:nvPicPr>
            <p:cNvPr id="260" name="Google Shape;260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225123" y="3424123"/>
              <a:ext cx="677188" cy="806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" name="Google Shape;261;p26"/>
            <p:cNvSpPr txBox="1"/>
            <p:nvPr/>
          </p:nvSpPr>
          <p:spPr>
            <a:xfrm>
              <a:off x="4914550" y="3424125"/>
              <a:ext cx="3390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Consolas"/>
                  <a:ea typeface="Consolas"/>
                  <a:cs typeface="Consolas"/>
                  <a:sym typeface="Consolas"/>
                </a:rPr>
                <a:t>dragon_rojo = Dragon(20, “rojo”)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262" name="Google Shape;262;p26"/>
          <p:cNvSpPr txBox="1"/>
          <p:nvPr/>
        </p:nvSpPr>
        <p:spPr>
          <a:xfrm>
            <a:off x="6086475" y="4092713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" sz="1000">
                <a:latin typeface="Trebuchet MS"/>
                <a:ea typeface="Trebuchet MS"/>
                <a:cs typeface="Trebuchet MS"/>
                <a:sym typeface="Trebuchet MS"/>
              </a:rPr>
              <a:t>Recurso: </a:t>
            </a:r>
            <a:r>
              <a:rPr lang="es" sz="1000" u="sng">
                <a:solidFill>
                  <a:srgbClr val="0563C1"/>
                </a:solidFill>
                <a:latin typeface="Trebuchet MS"/>
                <a:ea typeface="Trebuchet MS"/>
                <a:cs typeface="Trebuchet MS"/>
                <a:sym typeface="Trebuchet M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https://realpython.com/python-super/</a:t>
            </a:r>
            <a:r>
              <a:rPr lang="es" sz="100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7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68" name="Google Shape;268;p27"/>
          <p:cNvSpPr txBox="1"/>
          <p:nvPr/>
        </p:nvSpPr>
        <p:spPr>
          <a:xfrm>
            <a:off x="1798500" y="1615150"/>
            <a:ext cx="55470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9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Beneficios e inconvenientes</a:t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4550" y="1369650"/>
            <a:ext cx="2951201" cy="295120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8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75" name="Google Shape;275;p28"/>
          <p:cNvSpPr/>
          <p:nvPr/>
        </p:nvSpPr>
        <p:spPr>
          <a:xfrm>
            <a:off x="4572000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Beneficios</a:t>
            </a:r>
            <a:endParaRPr b="1" sz="1700">
              <a:solidFill>
                <a:schemeClr val="accent5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Inconvenientes</a:t>
            </a:r>
            <a:endParaRPr b="1" sz="1700">
              <a:solidFill>
                <a:schemeClr val="accent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6" name="Google Shape;276;p28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es Polimorfismo?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7" name="Google Shape;277;p28"/>
          <p:cNvSpPr/>
          <p:nvPr/>
        </p:nvSpPr>
        <p:spPr>
          <a:xfrm>
            <a:off x="25520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Implementación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8" name="Google Shape;278;p28"/>
          <p:cNvSpPr/>
          <p:nvPr/>
        </p:nvSpPr>
        <p:spPr>
          <a:xfrm>
            <a:off x="65261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Reutilización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9" name="Google Shape;279;p28"/>
          <p:cNvSpPr txBox="1"/>
          <p:nvPr/>
        </p:nvSpPr>
        <p:spPr>
          <a:xfrm>
            <a:off x="689350" y="1273725"/>
            <a:ext cx="6676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Permite </a:t>
            </a: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m</a:t>
            </a: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odelar adecuadamente las jerarquías de herencia que se presentan naturalmente en la realidad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Las subclases pueden heredar y reutilizar métodos y atributos de la clase base o superclase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0" name="Google Shape;280;p28"/>
          <p:cNvSpPr txBox="1"/>
          <p:nvPr/>
        </p:nvSpPr>
        <p:spPr>
          <a:xfrm>
            <a:off x="703000" y="2585125"/>
            <a:ext cx="4812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Programas más compactos al simplificar las implementaciones de subclases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Programas más genéricos y flexibles al tratar las subclases como objetos de la superclase (polimorfismo)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1" name="Google Shape;281;p28"/>
          <p:cNvSpPr txBox="1"/>
          <p:nvPr/>
        </p:nvSpPr>
        <p:spPr>
          <a:xfrm>
            <a:off x="689350" y="776450"/>
            <a:ext cx="208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Beneficios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068750" y="1409850"/>
            <a:ext cx="2896450" cy="289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9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88" name="Google Shape;288;p29"/>
          <p:cNvSpPr/>
          <p:nvPr/>
        </p:nvSpPr>
        <p:spPr>
          <a:xfrm>
            <a:off x="4572000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Beneficios</a:t>
            </a:r>
            <a:endParaRPr b="1" sz="1700">
              <a:solidFill>
                <a:schemeClr val="accent5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Inconvenientes</a:t>
            </a:r>
            <a:endParaRPr b="1" sz="1700">
              <a:solidFill>
                <a:schemeClr val="accent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9" name="Google Shape;289;p29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es Polimorfismo?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0" name="Google Shape;290;p29"/>
          <p:cNvSpPr/>
          <p:nvPr/>
        </p:nvSpPr>
        <p:spPr>
          <a:xfrm>
            <a:off x="25520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Implementación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1" name="Google Shape;291;p29"/>
          <p:cNvSpPr/>
          <p:nvPr/>
        </p:nvSpPr>
        <p:spPr>
          <a:xfrm>
            <a:off x="65261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Reutilización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2" name="Google Shape;292;p29"/>
          <p:cNvSpPr txBox="1"/>
          <p:nvPr/>
        </p:nvSpPr>
        <p:spPr>
          <a:xfrm>
            <a:off x="689350" y="1273725"/>
            <a:ext cx="59769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Genera alto grado de acoplamiento entre las clases involucradas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Un cambio en la superclase puede afectar a todas o muchas de sus subclases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En ocasiones la relación de herencia se usa para reutilizar código y no para representar la relación de herencia (M</a:t>
            </a: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ala práctica</a:t>
            </a: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Jerarquías de herencia muy profundas o frondosas se vuelven complejas y difíciles de entender y mantener.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3" name="Google Shape;293;p29"/>
          <p:cNvSpPr txBox="1"/>
          <p:nvPr/>
        </p:nvSpPr>
        <p:spPr>
          <a:xfrm>
            <a:off x="689350" y="776450"/>
            <a:ext cx="208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Inconvenientes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4" name="Google Shape;294;p29"/>
          <p:cNvSpPr txBox="1"/>
          <p:nvPr/>
        </p:nvSpPr>
        <p:spPr>
          <a:xfrm>
            <a:off x="575525" y="3752200"/>
            <a:ext cx="5624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Aplicar </a:t>
            </a:r>
            <a:r>
              <a:rPr i="1" lang="e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herencia cuando sea estrictamente necesario, es decir, para modelar la relación “es un” entre clases.</a:t>
            </a:r>
            <a:endParaRPr i="1"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0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00" name="Google Shape;300;p30"/>
          <p:cNvSpPr txBox="1"/>
          <p:nvPr/>
        </p:nvSpPr>
        <p:spPr>
          <a:xfrm>
            <a:off x="2374200" y="1786650"/>
            <a:ext cx="4395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9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Reutilización</a:t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1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06" name="Google Shape;306;p31"/>
          <p:cNvSpPr txBox="1"/>
          <p:nvPr/>
        </p:nvSpPr>
        <p:spPr>
          <a:xfrm>
            <a:off x="2728950" y="1207550"/>
            <a:ext cx="59769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b="1" lang="es">
                <a:latin typeface="Trebuchet MS"/>
                <a:ea typeface="Trebuchet MS"/>
                <a:cs typeface="Trebuchet MS"/>
                <a:sym typeface="Trebuchet MS"/>
              </a:rPr>
              <a:t>Herencia de Atributos y Métodos: </a:t>
            </a: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Reutilización de código de clases base a derivadas.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b="1" lang="es">
                <a:latin typeface="Trebuchet MS"/>
                <a:ea typeface="Trebuchet MS"/>
                <a:cs typeface="Trebuchet MS"/>
                <a:sym typeface="Trebuchet MS"/>
              </a:rPr>
              <a:t>Especialización:</a:t>
            </a: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 Sobrescribir métodos para comportamiento especializado.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b="1" lang="es">
                <a:latin typeface="Trebuchet MS"/>
                <a:ea typeface="Trebuchet MS"/>
                <a:cs typeface="Trebuchet MS"/>
                <a:sym typeface="Trebuchet MS"/>
              </a:rPr>
              <a:t>Extensibilidad:</a:t>
            </a: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 Crear nuevas clases derivadas para extender funcionalidad.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b="1" lang="es">
                <a:latin typeface="Trebuchet MS"/>
                <a:ea typeface="Trebuchet MS"/>
                <a:cs typeface="Trebuchet MS"/>
                <a:sym typeface="Trebuchet MS"/>
              </a:rPr>
              <a:t>Consistencia y Mantenibilidad:</a:t>
            </a: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 Lógica común centralizada, facilita actualizaciones.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b="1" lang="es">
                <a:latin typeface="Trebuchet MS"/>
                <a:ea typeface="Trebuchet MS"/>
                <a:cs typeface="Trebuchet MS"/>
                <a:sym typeface="Trebuchet MS"/>
              </a:rPr>
              <a:t>Polimorfismo:</a:t>
            </a: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 Tratar clases derivadas como la clase base con comportamientos especializados.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7" name="Google Shape;307;p31"/>
          <p:cNvSpPr txBox="1"/>
          <p:nvPr/>
        </p:nvSpPr>
        <p:spPr>
          <a:xfrm>
            <a:off x="689350" y="776450"/>
            <a:ext cx="484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Reutilización de </a:t>
            </a:r>
            <a:r>
              <a:rPr b="1" lang="e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atributos</a:t>
            </a:r>
            <a:r>
              <a:rPr b="1" lang="e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y métodos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8" name="Google Shape;308;p31"/>
          <p:cNvSpPr/>
          <p:nvPr/>
        </p:nvSpPr>
        <p:spPr>
          <a:xfrm>
            <a:off x="2552050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Reutilización</a:t>
            </a:r>
            <a:endParaRPr b="1" sz="1700">
              <a:solidFill>
                <a:schemeClr val="accent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9" name="Google Shape;309;p31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Beneficios</a:t>
            </a:r>
            <a:endParaRPr b="1"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Inconvenientes</a:t>
            </a:r>
            <a:endParaRPr b="1"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0" name="Google Shape;310;p31"/>
          <p:cNvSpPr/>
          <p:nvPr/>
        </p:nvSpPr>
        <p:spPr>
          <a:xfrm>
            <a:off x="45005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Clase Abstracta</a:t>
            </a:r>
            <a:endParaRPr b="1"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1" name="Google Shape;311;p31"/>
          <p:cNvSpPr/>
          <p:nvPr/>
        </p:nvSpPr>
        <p:spPr>
          <a:xfrm>
            <a:off x="65261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Interfaces</a:t>
            </a:r>
            <a:endParaRPr b="1"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12" name="Google Shape;31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563" y="1602575"/>
            <a:ext cx="2143125" cy="203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Contenido</a:t>
            </a:r>
            <a:endParaRPr/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805625" y="1231250"/>
            <a:ext cx="4696200" cy="27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Pilares de la Programación Orientada o Objetos</a:t>
            </a:r>
            <a:endParaRPr sz="1600"/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¿Qué es herencia?</a:t>
            </a:r>
            <a:endParaRPr sz="1600"/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¿Qué es polimorfismo?</a:t>
            </a:r>
            <a:endParaRPr sz="1600"/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Implementación de herencia en python</a:t>
            </a:r>
            <a:endParaRPr sz="1600"/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Beneficios e inconvenientes</a:t>
            </a:r>
            <a:endParaRPr sz="1600"/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Reutilización</a:t>
            </a:r>
            <a:endParaRPr sz="1600"/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Clase abstracta</a:t>
            </a:r>
            <a:endParaRPr sz="1600"/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Interfaces</a:t>
            </a:r>
            <a:endParaRPr sz="1600"/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Ejemplo</a:t>
            </a:r>
            <a:endParaRPr sz="1600"/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Taller</a:t>
            </a:r>
            <a:endParaRPr sz="1600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96" name="Google Shape;96;p14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4827" y="975375"/>
            <a:ext cx="2025750" cy="309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2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18" name="Google Shape;318;p32"/>
          <p:cNvSpPr txBox="1"/>
          <p:nvPr/>
        </p:nvSpPr>
        <p:spPr>
          <a:xfrm>
            <a:off x="2374200" y="1862850"/>
            <a:ext cx="4395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9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Clase abstracta</a:t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3"/>
          <p:cNvSpPr txBox="1"/>
          <p:nvPr/>
        </p:nvSpPr>
        <p:spPr>
          <a:xfrm>
            <a:off x="689350" y="1389700"/>
            <a:ext cx="42633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★"/>
            </a:pPr>
            <a:r>
              <a:rPr lang="es" sz="1300">
                <a:latin typeface="Trebuchet MS"/>
                <a:ea typeface="Trebuchet MS"/>
                <a:cs typeface="Trebuchet MS"/>
                <a:sym typeface="Trebuchet MS"/>
              </a:rPr>
              <a:t>Clases que no se pueden instanciar directamente.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★"/>
            </a:pPr>
            <a:r>
              <a:rPr lang="es" sz="1300">
                <a:latin typeface="Trebuchet MS"/>
                <a:ea typeface="Trebuchet MS"/>
                <a:cs typeface="Trebuchet MS"/>
                <a:sym typeface="Trebuchet MS"/>
              </a:rPr>
              <a:t>Tiene al menos un método abstracto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★"/>
            </a:pPr>
            <a:r>
              <a:rPr lang="es" sz="1300">
                <a:latin typeface="Trebuchet MS"/>
                <a:ea typeface="Trebuchet MS"/>
                <a:cs typeface="Trebuchet MS"/>
                <a:sym typeface="Trebuchet MS"/>
              </a:rPr>
              <a:t>Su propósito es establecer una estructura común para las clases derivadas.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4" name="Google Shape;324;p33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25" name="Google Shape;325;p33"/>
          <p:cNvSpPr txBox="1"/>
          <p:nvPr/>
        </p:nvSpPr>
        <p:spPr>
          <a:xfrm>
            <a:off x="689350" y="751850"/>
            <a:ext cx="465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Clases abstractas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6" name="Google Shape;326;p33"/>
          <p:cNvSpPr/>
          <p:nvPr/>
        </p:nvSpPr>
        <p:spPr>
          <a:xfrm>
            <a:off x="4572000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Clase abstracta</a:t>
            </a:r>
            <a:endParaRPr b="1" sz="1700">
              <a:solidFill>
                <a:schemeClr val="accent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7" name="Google Shape;327;p33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Beneficios</a:t>
            </a:r>
            <a:endParaRPr b="1"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Inconvenientes</a:t>
            </a:r>
            <a:endParaRPr b="1"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8" name="Google Shape;328;p33"/>
          <p:cNvSpPr/>
          <p:nvPr/>
        </p:nvSpPr>
        <p:spPr>
          <a:xfrm>
            <a:off x="25520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Reutilización</a:t>
            </a:r>
            <a:endParaRPr b="1"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9" name="Google Shape;329;p33"/>
          <p:cNvSpPr/>
          <p:nvPr/>
        </p:nvSpPr>
        <p:spPr>
          <a:xfrm>
            <a:off x="65261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Interfaces</a:t>
            </a:r>
            <a:endParaRPr b="1"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0" name="Google Shape;330;p33"/>
          <p:cNvSpPr/>
          <p:nvPr/>
        </p:nvSpPr>
        <p:spPr>
          <a:xfrm>
            <a:off x="801275" y="3472700"/>
            <a:ext cx="7418100" cy="7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89999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latin typeface="Trebuchet MS"/>
                <a:ea typeface="Trebuchet MS"/>
                <a:cs typeface="Trebuchet MS"/>
                <a:sym typeface="Trebuchet MS"/>
              </a:rPr>
              <a:t>Método abstracto</a:t>
            </a:r>
            <a:r>
              <a:rPr lang="es" sz="1300">
                <a:latin typeface="Trebuchet MS"/>
                <a:ea typeface="Trebuchet MS"/>
                <a:cs typeface="Trebuchet MS"/>
                <a:sym typeface="Trebuchet MS"/>
              </a:rPr>
              <a:t>: Es un método declarado sin implementación, se debe implementar en las subclases.</a:t>
            </a:r>
            <a:endParaRPr b="1"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31" name="Google Shape;3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8975" y="771373"/>
            <a:ext cx="2496801" cy="249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4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37" name="Google Shape;337;p34"/>
          <p:cNvSpPr/>
          <p:nvPr/>
        </p:nvSpPr>
        <p:spPr>
          <a:xfrm>
            <a:off x="4572000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Clase abstracta</a:t>
            </a:r>
            <a:endParaRPr b="1" sz="1700">
              <a:solidFill>
                <a:schemeClr val="accent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8" name="Google Shape;338;p34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Beneficios</a:t>
            </a:r>
            <a:endParaRPr b="1"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Inconvenientes</a:t>
            </a:r>
            <a:endParaRPr b="1"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9" name="Google Shape;339;p34"/>
          <p:cNvSpPr/>
          <p:nvPr/>
        </p:nvSpPr>
        <p:spPr>
          <a:xfrm>
            <a:off x="25520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Reutilización</a:t>
            </a:r>
            <a:endParaRPr b="1"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0" name="Google Shape;340;p34"/>
          <p:cNvSpPr/>
          <p:nvPr/>
        </p:nvSpPr>
        <p:spPr>
          <a:xfrm>
            <a:off x="65261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Interfaces</a:t>
            </a:r>
            <a:endParaRPr b="1"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41" name="Google Shape;34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175" y="987600"/>
            <a:ext cx="3758188" cy="258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5344" y="987600"/>
            <a:ext cx="3967131" cy="25829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3" name="Google Shape;343;p34"/>
          <p:cNvGrpSpPr/>
          <p:nvPr/>
        </p:nvGrpSpPr>
        <p:grpSpPr>
          <a:xfrm>
            <a:off x="925500" y="3688250"/>
            <a:ext cx="7293000" cy="600600"/>
            <a:chOff x="925500" y="3688250"/>
            <a:chExt cx="7293000" cy="600600"/>
          </a:xfrm>
        </p:grpSpPr>
        <p:sp>
          <p:nvSpPr>
            <p:cNvPr id="344" name="Google Shape;344;p34"/>
            <p:cNvSpPr/>
            <p:nvPr/>
          </p:nvSpPr>
          <p:spPr>
            <a:xfrm>
              <a:off x="925500" y="3688250"/>
              <a:ext cx="7293000" cy="6006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45" name="Google Shape;345;p34"/>
            <p:cNvSpPr txBox="1"/>
            <p:nvPr/>
          </p:nvSpPr>
          <p:spPr>
            <a:xfrm>
              <a:off x="1198950" y="3711500"/>
              <a:ext cx="67461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Trebuchet MS"/>
                  <a:ea typeface="Trebuchet MS"/>
                  <a:cs typeface="Trebuchet MS"/>
                  <a:sym typeface="Trebuchet MS"/>
                </a:rPr>
                <a:t>La clase </a:t>
              </a:r>
              <a:r>
                <a:rPr lang="es" sz="1200">
                  <a:latin typeface="Consolas"/>
                  <a:ea typeface="Consolas"/>
                  <a:cs typeface="Consolas"/>
                  <a:sym typeface="Consolas"/>
                </a:rPr>
                <a:t>Personaje</a:t>
              </a:r>
              <a:r>
                <a:rPr lang="es" sz="1200">
                  <a:latin typeface="Trebuchet MS"/>
                  <a:ea typeface="Trebuchet MS"/>
                  <a:cs typeface="Trebuchet MS"/>
                  <a:sym typeface="Trebuchet MS"/>
                </a:rPr>
                <a:t> </a:t>
              </a:r>
              <a:r>
                <a:rPr b="1" lang="es" sz="12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no se puede instanciar</a:t>
              </a:r>
              <a:r>
                <a:rPr lang="es" sz="1200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puesto que es abstracta.</a:t>
              </a:r>
              <a:endParaRPr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Trebuchet MS"/>
                  <a:ea typeface="Trebuchet MS"/>
                  <a:cs typeface="Trebuchet MS"/>
                  <a:sym typeface="Trebuchet MS"/>
                </a:rPr>
                <a:t>Las clases </a:t>
              </a:r>
              <a:r>
                <a:rPr lang="es" sz="1200">
                  <a:latin typeface="Consolas"/>
                  <a:ea typeface="Consolas"/>
                  <a:cs typeface="Consolas"/>
                  <a:sym typeface="Consolas"/>
                </a:rPr>
                <a:t>Guerrero</a:t>
              </a:r>
              <a:r>
                <a:rPr lang="es" sz="1200">
                  <a:latin typeface="Trebuchet MS"/>
                  <a:ea typeface="Trebuchet MS"/>
                  <a:cs typeface="Trebuchet MS"/>
                  <a:sym typeface="Trebuchet MS"/>
                </a:rPr>
                <a:t> y </a:t>
              </a:r>
              <a:r>
                <a:rPr lang="es" sz="1200">
                  <a:latin typeface="Consolas"/>
                  <a:ea typeface="Consolas"/>
                  <a:cs typeface="Consolas"/>
                  <a:sym typeface="Consolas"/>
                </a:rPr>
                <a:t>Mago</a:t>
              </a:r>
              <a:r>
                <a:rPr lang="es" sz="1200">
                  <a:latin typeface="Trebuchet MS"/>
                  <a:ea typeface="Trebuchet MS"/>
                  <a:cs typeface="Trebuchet MS"/>
                  <a:sym typeface="Trebuchet MS"/>
                </a:rPr>
                <a:t> </a:t>
              </a:r>
              <a:r>
                <a:rPr b="1" lang="es" sz="12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deben</a:t>
              </a:r>
              <a:r>
                <a:rPr lang="es" sz="1200">
                  <a:latin typeface="Trebuchet MS"/>
                  <a:ea typeface="Trebuchet MS"/>
                  <a:cs typeface="Trebuchet MS"/>
                  <a:sym typeface="Trebuchet MS"/>
                </a:rPr>
                <a:t> implementar los métodos </a:t>
              </a:r>
              <a:r>
                <a:rPr lang="es" sz="1200">
                  <a:latin typeface="Consolas"/>
                  <a:ea typeface="Consolas"/>
                  <a:cs typeface="Consolas"/>
                  <a:sym typeface="Consolas"/>
                </a:rPr>
                <a:t>atacar</a:t>
              </a:r>
              <a:r>
                <a:rPr lang="es" sz="1200">
                  <a:latin typeface="Trebuchet MS"/>
                  <a:ea typeface="Trebuchet MS"/>
                  <a:cs typeface="Trebuchet MS"/>
                  <a:sym typeface="Trebuchet MS"/>
                </a:rPr>
                <a:t> y </a:t>
              </a:r>
              <a:r>
                <a:rPr lang="es" sz="1200">
                  <a:latin typeface="Consolas"/>
                  <a:ea typeface="Consolas"/>
                  <a:cs typeface="Consolas"/>
                  <a:sym typeface="Consolas"/>
                </a:rPr>
                <a:t>defender.</a:t>
              </a:r>
              <a:endParaRPr sz="12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5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51" name="Google Shape;351;p35"/>
          <p:cNvSpPr/>
          <p:nvPr/>
        </p:nvSpPr>
        <p:spPr>
          <a:xfrm>
            <a:off x="4572000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Clase abstracta</a:t>
            </a:r>
            <a:endParaRPr b="1" sz="1700">
              <a:solidFill>
                <a:schemeClr val="accent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2" name="Google Shape;352;p35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Beneficios</a:t>
            </a:r>
            <a:endParaRPr b="1"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Inconvenientes</a:t>
            </a:r>
            <a:endParaRPr b="1"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3" name="Google Shape;353;p35"/>
          <p:cNvSpPr/>
          <p:nvPr/>
        </p:nvSpPr>
        <p:spPr>
          <a:xfrm>
            <a:off x="25520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Reutilización</a:t>
            </a:r>
            <a:endParaRPr b="1"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4" name="Google Shape;354;p35"/>
          <p:cNvSpPr/>
          <p:nvPr/>
        </p:nvSpPr>
        <p:spPr>
          <a:xfrm>
            <a:off x="65261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Interfaces</a:t>
            </a:r>
            <a:endParaRPr b="1"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5" name="Google Shape;355;p35"/>
          <p:cNvSpPr txBox="1"/>
          <p:nvPr/>
        </p:nvSpPr>
        <p:spPr>
          <a:xfrm>
            <a:off x="824175" y="679300"/>
            <a:ext cx="439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Clase </a:t>
            </a:r>
            <a:r>
              <a:rPr b="1" lang="es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abstracta</a:t>
            </a:r>
            <a:r>
              <a:rPr b="1" lang="es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vs polimorfismo</a:t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6" name="Google Shape;356;p35"/>
          <p:cNvSpPr txBox="1"/>
          <p:nvPr/>
        </p:nvSpPr>
        <p:spPr>
          <a:xfrm>
            <a:off x="767700" y="1038625"/>
            <a:ext cx="7608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rebuchet MS"/>
                <a:ea typeface="Trebuchet MS"/>
                <a:cs typeface="Trebuchet MS"/>
                <a:sym typeface="Trebuchet MS"/>
              </a:rPr>
              <a:t>Las clases abstractas fuerzan el polimorfismo, ya que las clases derivadas deben implementar los métodos abstractos, no pueden heredarlos de la superclase.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57" name="Google Shape;35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850" y="1495850"/>
            <a:ext cx="7816291" cy="283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6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63" name="Google Shape;363;p36"/>
          <p:cNvSpPr txBox="1"/>
          <p:nvPr/>
        </p:nvSpPr>
        <p:spPr>
          <a:xfrm>
            <a:off x="2374200" y="1862850"/>
            <a:ext cx="4395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9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Interfaces</a:t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7"/>
          <p:cNvSpPr txBox="1"/>
          <p:nvPr/>
        </p:nvSpPr>
        <p:spPr>
          <a:xfrm>
            <a:off x="689350" y="1389700"/>
            <a:ext cx="47892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★"/>
            </a:pPr>
            <a:r>
              <a:rPr lang="es" sz="1300">
                <a:latin typeface="Trebuchet MS"/>
                <a:ea typeface="Trebuchet MS"/>
                <a:cs typeface="Trebuchet MS"/>
                <a:sym typeface="Trebuchet MS"/>
              </a:rPr>
              <a:t>Es similar a una clase abstracta, pero solo incluye métodos abstractos.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★"/>
            </a:pPr>
            <a:r>
              <a:rPr lang="es" sz="1300">
                <a:latin typeface="Trebuchet MS"/>
                <a:ea typeface="Trebuchet MS"/>
                <a:cs typeface="Trebuchet MS"/>
                <a:sym typeface="Trebuchet MS"/>
              </a:rPr>
              <a:t>Pueden tener atributos constantes (atributos de clase).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★"/>
            </a:pPr>
            <a:r>
              <a:rPr lang="es" sz="1300">
                <a:latin typeface="Trebuchet MS"/>
                <a:ea typeface="Trebuchet MS"/>
                <a:cs typeface="Trebuchet MS"/>
                <a:sym typeface="Trebuchet MS"/>
              </a:rPr>
              <a:t>E</a:t>
            </a:r>
            <a:r>
              <a:rPr lang="es" sz="1300">
                <a:latin typeface="Trebuchet MS"/>
                <a:ea typeface="Trebuchet MS"/>
                <a:cs typeface="Trebuchet MS"/>
                <a:sym typeface="Trebuchet MS"/>
              </a:rPr>
              <a:t>specifica encabezados de métodos pero no su implementación.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★"/>
            </a:pPr>
            <a:r>
              <a:rPr lang="es" sz="1300">
                <a:latin typeface="Trebuchet MS"/>
                <a:ea typeface="Trebuchet MS"/>
                <a:cs typeface="Trebuchet MS"/>
                <a:sym typeface="Trebuchet MS"/>
              </a:rPr>
              <a:t>S</a:t>
            </a:r>
            <a:r>
              <a:rPr lang="es" sz="1300">
                <a:latin typeface="Trebuchet MS"/>
                <a:ea typeface="Trebuchet MS"/>
                <a:cs typeface="Trebuchet MS"/>
                <a:sym typeface="Trebuchet MS"/>
              </a:rPr>
              <a:t>e usa para especificar comportamientos que DEBEN ser implementados por las clases que IMPLEMENTAN la interface.</a:t>
            </a:r>
            <a:endParaRPr sz="1300"/>
          </a:p>
        </p:txBody>
      </p:sp>
      <p:sp>
        <p:nvSpPr>
          <p:cNvPr id="369" name="Google Shape;369;p37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70" name="Google Shape;370;p37"/>
          <p:cNvSpPr txBox="1"/>
          <p:nvPr/>
        </p:nvSpPr>
        <p:spPr>
          <a:xfrm>
            <a:off x="689350" y="751850"/>
            <a:ext cx="465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Interfaces en python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1" name="Google Shape;371;p37"/>
          <p:cNvSpPr/>
          <p:nvPr/>
        </p:nvSpPr>
        <p:spPr>
          <a:xfrm>
            <a:off x="2709300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Interfaces</a:t>
            </a:r>
            <a:endParaRPr b="1" sz="1700">
              <a:solidFill>
                <a:schemeClr val="accent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2" name="Google Shape;372;p37"/>
          <p:cNvSpPr/>
          <p:nvPr/>
        </p:nvSpPr>
        <p:spPr>
          <a:xfrm>
            <a:off x="66548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Taller</a:t>
            </a:r>
            <a:endParaRPr b="1"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3" name="Google Shape;373;p37"/>
          <p:cNvSpPr/>
          <p:nvPr/>
        </p:nvSpPr>
        <p:spPr>
          <a:xfrm>
            <a:off x="6893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Clase abstracta</a:t>
            </a:r>
            <a:endParaRPr b="1"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4" name="Google Shape;374;p37"/>
          <p:cNvSpPr/>
          <p:nvPr/>
        </p:nvSpPr>
        <p:spPr>
          <a:xfrm>
            <a:off x="46634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Ejemplo</a:t>
            </a:r>
            <a:endParaRPr b="1"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75" name="Google Shape;37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4725" y="1103725"/>
            <a:ext cx="2646350" cy="26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8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81" name="Google Shape;381;p38"/>
          <p:cNvSpPr txBox="1"/>
          <p:nvPr/>
        </p:nvSpPr>
        <p:spPr>
          <a:xfrm>
            <a:off x="2374200" y="1862850"/>
            <a:ext cx="4395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9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Ejemplo</a:t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9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87" name="Google Shape;387;p39"/>
          <p:cNvSpPr/>
          <p:nvPr/>
        </p:nvSpPr>
        <p:spPr>
          <a:xfrm>
            <a:off x="4706350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Ejemplo</a:t>
            </a:r>
            <a:endParaRPr b="1" sz="1700">
              <a:solidFill>
                <a:schemeClr val="accent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8" name="Google Shape;388;p39"/>
          <p:cNvSpPr/>
          <p:nvPr/>
        </p:nvSpPr>
        <p:spPr>
          <a:xfrm>
            <a:off x="66548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Taller</a:t>
            </a:r>
            <a:endParaRPr b="1"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9" name="Google Shape;389;p39"/>
          <p:cNvSpPr/>
          <p:nvPr/>
        </p:nvSpPr>
        <p:spPr>
          <a:xfrm>
            <a:off x="6893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Clase abstracta</a:t>
            </a:r>
            <a:endParaRPr b="1"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0" name="Google Shape;390;p39"/>
          <p:cNvSpPr/>
          <p:nvPr/>
        </p:nvSpPr>
        <p:spPr>
          <a:xfrm>
            <a:off x="27149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Interfaces</a:t>
            </a:r>
            <a:endParaRPr b="1"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91" name="Google Shape;39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176" y="1118350"/>
            <a:ext cx="3265501" cy="2564299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9"/>
          <p:cNvSpPr txBox="1"/>
          <p:nvPr/>
        </p:nvSpPr>
        <p:spPr>
          <a:xfrm>
            <a:off x="4288825" y="3431375"/>
            <a:ext cx="4326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https://github.com/alejomongua/talleres-arcade/tree/main/herencia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3" name="Google Shape;393;p39"/>
          <p:cNvSpPr txBox="1"/>
          <p:nvPr/>
        </p:nvSpPr>
        <p:spPr>
          <a:xfrm>
            <a:off x="4410925" y="1083650"/>
            <a:ext cx="40827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Ejemplo de herencia y polimorfismo usando plataformas:</a:t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b="1" lang="es">
                <a:latin typeface="Trebuchet MS"/>
                <a:ea typeface="Trebuchet MS"/>
                <a:cs typeface="Trebuchet MS"/>
                <a:sym typeface="Trebuchet MS"/>
              </a:rPr>
              <a:t>Clase base:</a:t>
            </a: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s">
                <a:latin typeface="Consolas"/>
                <a:ea typeface="Consolas"/>
                <a:cs typeface="Consolas"/>
                <a:sym typeface="Consolas"/>
              </a:rPr>
              <a:t>Plataforma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b="1" lang="es">
                <a:latin typeface="Trebuchet MS"/>
                <a:ea typeface="Trebuchet MS"/>
                <a:cs typeface="Trebuchet MS"/>
                <a:sym typeface="Trebuchet MS"/>
              </a:rPr>
              <a:t>Subclases: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nsolas"/>
              <a:buChar char="○"/>
            </a:pPr>
            <a:r>
              <a:rPr lang="es">
                <a:latin typeface="Consolas"/>
                <a:ea typeface="Consolas"/>
                <a:cs typeface="Consolas"/>
                <a:sym typeface="Consolas"/>
              </a:rPr>
              <a:t>PlataformaHorizontal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nsolas"/>
              <a:buChar char="○"/>
            </a:pPr>
            <a:r>
              <a:rPr lang="es">
                <a:latin typeface="Consolas"/>
                <a:ea typeface="Consolas"/>
                <a:cs typeface="Consolas"/>
                <a:sym typeface="Consolas"/>
              </a:rPr>
              <a:t>PlataformaVertical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b="1" lang="es">
                <a:latin typeface="Trebuchet MS"/>
                <a:ea typeface="Trebuchet MS"/>
                <a:cs typeface="Trebuchet MS"/>
                <a:sym typeface="Trebuchet MS"/>
              </a:rPr>
              <a:t>Aplicación de polimorfismo: </a:t>
            </a: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método </a:t>
            </a:r>
            <a:r>
              <a:rPr lang="es">
                <a:latin typeface="Consolas"/>
                <a:ea typeface="Consolas"/>
                <a:cs typeface="Consolas"/>
                <a:sym typeface="Consolas"/>
              </a:rPr>
              <a:t>update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0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99" name="Google Shape;399;p40"/>
          <p:cNvSpPr txBox="1"/>
          <p:nvPr/>
        </p:nvSpPr>
        <p:spPr>
          <a:xfrm>
            <a:off x="2374200" y="1862850"/>
            <a:ext cx="4395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9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Taller</a:t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1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05" name="Google Shape;405;p41"/>
          <p:cNvSpPr/>
          <p:nvPr/>
        </p:nvSpPr>
        <p:spPr>
          <a:xfrm>
            <a:off x="6569050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Taller</a:t>
            </a:r>
            <a:endParaRPr b="1" sz="1700">
              <a:solidFill>
                <a:schemeClr val="accent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6" name="Google Shape;406;p41"/>
          <p:cNvSpPr/>
          <p:nvPr/>
        </p:nvSpPr>
        <p:spPr>
          <a:xfrm>
            <a:off x="4706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Ejemplo</a:t>
            </a:r>
            <a:endParaRPr b="1"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7" name="Google Shape;407;p41"/>
          <p:cNvSpPr/>
          <p:nvPr/>
        </p:nvSpPr>
        <p:spPr>
          <a:xfrm>
            <a:off x="6893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Clase abstracta</a:t>
            </a:r>
            <a:endParaRPr b="1"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8" name="Google Shape;408;p41"/>
          <p:cNvSpPr/>
          <p:nvPr/>
        </p:nvSpPr>
        <p:spPr>
          <a:xfrm>
            <a:off x="27149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Interfaces</a:t>
            </a:r>
            <a:endParaRPr b="1"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9" name="Google Shape;409;p41"/>
          <p:cNvSpPr txBox="1"/>
          <p:nvPr/>
        </p:nvSpPr>
        <p:spPr>
          <a:xfrm>
            <a:off x="996600" y="1371325"/>
            <a:ext cx="7150800" cy="22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Trebuchet MS"/>
                <a:ea typeface="Trebuchet MS"/>
                <a:cs typeface="Trebuchet MS"/>
                <a:sym typeface="Trebuchet MS"/>
              </a:rPr>
              <a:t>Para aplicar los conceptos de herencia y polimorfismo deben desarrollar el taller propuesto: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rebuchet MS"/>
              <a:buChar char="●"/>
            </a:pPr>
            <a:r>
              <a:rPr lang="es" sz="1300">
                <a:latin typeface="Trebuchet MS"/>
                <a:ea typeface="Trebuchet MS"/>
                <a:cs typeface="Trebuchet MS"/>
                <a:sym typeface="Trebuchet MS"/>
              </a:rPr>
              <a:t>Programar una clase “base” </a:t>
            </a:r>
            <a:r>
              <a:rPr i="1" lang="es" sz="1300" u="sng">
                <a:latin typeface="Trebuchet MS"/>
                <a:ea typeface="Trebuchet MS"/>
                <a:cs typeface="Trebuchet MS"/>
                <a:sym typeface="Trebuchet MS"/>
              </a:rPr>
              <a:t>Personaje </a:t>
            </a:r>
            <a:r>
              <a:rPr lang="es" sz="1300">
                <a:latin typeface="Trebuchet MS"/>
                <a:ea typeface="Trebuchet MS"/>
                <a:cs typeface="Trebuchet MS"/>
                <a:sym typeface="Trebuchet MS"/>
              </a:rPr>
              <a:t>con los métodos “morir” y “atacar”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rebuchet MS"/>
              <a:buChar char="●"/>
            </a:pPr>
            <a:r>
              <a:rPr lang="es" sz="1300">
                <a:latin typeface="Trebuchet MS"/>
                <a:ea typeface="Trebuchet MS"/>
                <a:cs typeface="Trebuchet MS"/>
                <a:sym typeface="Trebuchet MS"/>
              </a:rPr>
              <a:t>Derivar un par de clases: </a:t>
            </a:r>
            <a:r>
              <a:rPr i="1" lang="es" sz="1300" u="sng">
                <a:latin typeface="Trebuchet MS"/>
                <a:ea typeface="Trebuchet MS"/>
                <a:cs typeface="Trebuchet MS"/>
                <a:sym typeface="Trebuchet MS"/>
              </a:rPr>
              <a:t>Guerrero </a:t>
            </a:r>
            <a:r>
              <a:rPr lang="es" sz="1300">
                <a:latin typeface="Trebuchet MS"/>
                <a:ea typeface="Trebuchet MS"/>
                <a:cs typeface="Trebuchet MS"/>
                <a:sym typeface="Trebuchet MS"/>
              </a:rPr>
              <a:t>y </a:t>
            </a:r>
            <a:r>
              <a:rPr i="1" lang="es" sz="1300" u="sng">
                <a:latin typeface="Trebuchet MS"/>
                <a:ea typeface="Trebuchet MS"/>
                <a:cs typeface="Trebuchet MS"/>
                <a:sym typeface="Trebuchet MS"/>
              </a:rPr>
              <a:t>Mago</a:t>
            </a:r>
            <a:endParaRPr i="1" sz="1300" u="sng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rebuchet MS"/>
              <a:buChar char="●"/>
            </a:pPr>
            <a:r>
              <a:rPr lang="es" sz="1300">
                <a:latin typeface="Trebuchet MS"/>
                <a:ea typeface="Trebuchet MS"/>
                <a:cs typeface="Trebuchet MS"/>
                <a:sym typeface="Trebuchet MS"/>
              </a:rPr>
              <a:t>Agregar atributos diferentes para cada clase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rebuchet MS"/>
              <a:buChar char="●"/>
            </a:pPr>
            <a:r>
              <a:rPr lang="es" sz="1300">
                <a:latin typeface="Trebuchet MS"/>
                <a:ea typeface="Trebuchet MS"/>
                <a:cs typeface="Trebuchet MS"/>
                <a:sym typeface="Trebuchet MS"/>
              </a:rPr>
              <a:t>Implementar el método “atacar” para las subclases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Trebuchet MS"/>
                <a:ea typeface="Trebuchet MS"/>
                <a:cs typeface="Trebuchet MS"/>
                <a:sym typeface="Trebuchet MS"/>
              </a:rPr>
              <a:t>Detalles: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https://docs.google.com/document/d/1ATRq31nrp_KZxrpvnxJuueCdXXaDaOFuXCmDdPHDclU/edit?usp=sharing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0" name="Google Shape;410;p41"/>
          <p:cNvSpPr txBox="1"/>
          <p:nvPr/>
        </p:nvSpPr>
        <p:spPr>
          <a:xfrm>
            <a:off x="703000" y="812425"/>
            <a:ext cx="465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Taller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3" name="Google Shape;103;p15"/>
          <p:cNvSpPr txBox="1"/>
          <p:nvPr/>
        </p:nvSpPr>
        <p:spPr>
          <a:xfrm>
            <a:off x="1798500" y="1405650"/>
            <a:ext cx="55470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9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Pilares de la programación orientada a objetos</a:t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2"/>
          <p:cNvSpPr txBox="1"/>
          <p:nvPr>
            <p:ph type="title"/>
          </p:nvPr>
        </p:nvSpPr>
        <p:spPr>
          <a:xfrm>
            <a:off x="729450" y="1928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740"/>
              <a:t>GRACIAS</a:t>
            </a:r>
            <a:endParaRPr sz="2740"/>
          </a:p>
        </p:txBody>
      </p:sp>
      <p:sp>
        <p:nvSpPr>
          <p:cNvPr id="416" name="Google Shape;416;p42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17" name="Google Shape;417;p42"/>
          <p:cNvSpPr txBox="1"/>
          <p:nvPr/>
        </p:nvSpPr>
        <p:spPr>
          <a:xfrm>
            <a:off x="6263400" y="3532850"/>
            <a:ext cx="2773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Imágenes </a:t>
            </a:r>
            <a:r>
              <a:rPr i="1" lang="es" sz="9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extraídas</a:t>
            </a:r>
            <a:r>
              <a:rPr i="1" lang="es" sz="9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 y adaptadas de:</a:t>
            </a:r>
            <a:endParaRPr i="1" sz="9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https://thenounproject.com/</a:t>
            </a:r>
            <a:endParaRPr i="1" sz="9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https://freepik.es/</a:t>
            </a:r>
            <a:endParaRPr i="1" sz="9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8" name="Google Shape;418;p42"/>
          <p:cNvSpPr txBox="1"/>
          <p:nvPr>
            <p:ph type="title"/>
          </p:nvPr>
        </p:nvSpPr>
        <p:spPr>
          <a:xfrm>
            <a:off x="727650" y="23380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040"/>
              <a:t>¿Preguntas?</a:t>
            </a:r>
            <a:endParaRPr sz="1040"/>
          </a:p>
        </p:txBody>
      </p:sp>
      <p:sp>
        <p:nvSpPr>
          <p:cNvPr id="419" name="Google Shape;419;p42"/>
          <p:cNvSpPr txBox="1"/>
          <p:nvPr/>
        </p:nvSpPr>
        <p:spPr>
          <a:xfrm>
            <a:off x="280250" y="3040250"/>
            <a:ext cx="2403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CONTACTO:</a:t>
            </a:r>
            <a:endParaRPr b="1" sz="13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Luis Alejandro Mongua López</a:t>
            </a:r>
            <a:endParaRPr sz="11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lamongual@unal.edu.co</a:t>
            </a:r>
            <a:endParaRPr sz="11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Manuel Alejandro Peña Vargas</a:t>
            </a:r>
            <a:endParaRPr sz="11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mapenav@unal.edu.co</a:t>
            </a:r>
            <a:endParaRPr sz="10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/>
        </p:nvSpPr>
        <p:spPr>
          <a:xfrm>
            <a:off x="689350" y="904250"/>
            <a:ext cx="415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Pilares de programación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0" name="Google Shape;110;p16"/>
          <p:cNvSpPr/>
          <p:nvPr/>
        </p:nvSpPr>
        <p:spPr>
          <a:xfrm>
            <a:off x="689350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Pilares de la POO</a:t>
            </a:r>
            <a:endParaRPr sz="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26378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es herencia?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" name="Google Shape;112;p16"/>
          <p:cNvSpPr/>
          <p:nvPr/>
        </p:nvSpPr>
        <p:spPr>
          <a:xfrm>
            <a:off x="45005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es polimorfismo?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" name="Google Shape;113;p16"/>
          <p:cNvSpPr/>
          <p:nvPr/>
        </p:nvSpPr>
        <p:spPr>
          <a:xfrm>
            <a:off x="65261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Implementación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703000" y="1659800"/>
            <a:ext cx="3960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★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Abstracción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★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Encapsulamiento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★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Herencia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★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Polimorfismo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8450" y="1422800"/>
            <a:ext cx="2386900" cy="2167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Google Shape;116;p16"/>
          <p:cNvGrpSpPr/>
          <p:nvPr/>
        </p:nvGrpSpPr>
        <p:grpSpPr>
          <a:xfrm>
            <a:off x="2025875" y="2540475"/>
            <a:ext cx="715950" cy="773800"/>
            <a:chOff x="2025875" y="2540475"/>
            <a:chExt cx="715950" cy="773800"/>
          </a:xfrm>
        </p:grpSpPr>
        <p:pic>
          <p:nvPicPr>
            <p:cNvPr id="117" name="Google Shape;117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25875" y="2540475"/>
              <a:ext cx="357975" cy="337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83850" y="2977000"/>
              <a:ext cx="357975" cy="3372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4" name="Google Shape;124;p17"/>
          <p:cNvSpPr txBox="1"/>
          <p:nvPr/>
        </p:nvSpPr>
        <p:spPr>
          <a:xfrm>
            <a:off x="1798500" y="1786650"/>
            <a:ext cx="5547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9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es Herencia?</a:t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/>
          <p:nvPr/>
        </p:nvSpPr>
        <p:spPr>
          <a:xfrm>
            <a:off x="2552050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es Herencia?</a:t>
            </a:r>
            <a:endParaRPr sz="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0" name="Google Shape;130;p18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1" name="Google Shape;131;p18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Pilares de la POO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2" name="Google Shape;132;p18"/>
          <p:cNvSpPr/>
          <p:nvPr/>
        </p:nvSpPr>
        <p:spPr>
          <a:xfrm>
            <a:off x="45005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es Polimorfismo?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3" name="Google Shape;133;p18"/>
          <p:cNvSpPr/>
          <p:nvPr/>
        </p:nvSpPr>
        <p:spPr>
          <a:xfrm>
            <a:off x="65261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Implementación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689350" y="1208500"/>
            <a:ext cx="5488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La herencia en POO es como un árbol genealógico, donde Las clases padre comparten características comunes y las clases hijas heredan esas características.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689350" y="700250"/>
            <a:ext cx="208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es herencia?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36" name="Google Shape;1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9885" y="700250"/>
            <a:ext cx="1506365" cy="1512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18"/>
          <p:cNvGrpSpPr/>
          <p:nvPr/>
        </p:nvGrpSpPr>
        <p:grpSpPr>
          <a:xfrm>
            <a:off x="758275" y="2193150"/>
            <a:ext cx="5675848" cy="2164126"/>
            <a:chOff x="758275" y="2193150"/>
            <a:chExt cx="5675848" cy="2164126"/>
          </a:xfrm>
        </p:grpSpPr>
        <p:sp>
          <p:nvSpPr>
            <p:cNvPr id="138" name="Google Shape;138;p18"/>
            <p:cNvSpPr txBox="1"/>
            <p:nvPr/>
          </p:nvSpPr>
          <p:spPr>
            <a:xfrm>
              <a:off x="758275" y="2193150"/>
              <a:ext cx="9723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3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Ejemplo</a:t>
              </a:r>
              <a:endParaRPr sz="11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39" name="Google Shape;139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09525" y="2212925"/>
              <a:ext cx="3924598" cy="21443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" name="Google Shape;140;p18"/>
          <p:cNvSpPr txBox="1"/>
          <p:nvPr/>
        </p:nvSpPr>
        <p:spPr>
          <a:xfrm>
            <a:off x="6762651" y="3883175"/>
            <a:ext cx="112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6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“es un”</a:t>
            </a:r>
            <a:endParaRPr i="1" sz="1600">
              <a:solidFill>
                <a:schemeClr val="accent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6" name="Google Shape;146;p19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Pilares de la POO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7" name="Google Shape;147;p19"/>
          <p:cNvSpPr/>
          <p:nvPr/>
        </p:nvSpPr>
        <p:spPr>
          <a:xfrm>
            <a:off x="45005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es Polimorfismo?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8" name="Google Shape;148;p19"/>
          <p:cNvSpPr/>
          <p:nvPr/>
        </p:nvSpPr>
        <p:spPr>
          <a:xfrm>
            <a:off x="65261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Implementación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689350" y="700250"/>
            <a:ext cx="208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Terminología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0" name="Google Shape;150;p19"/>
          <p:cNvSpPr/>
          <p:nvPr/>
        </p:nvSpPr>
        <p:spPr>
          <a:xfrm>
            <a:off x="4306900" y="903400"/>
            <a:ext cx="3753600" cy="1435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b="1" lang="es">
                <a:latin typeface="Trebuchet MS"/>
                <a:ea typeface="Trebuchet MS"/>
                <a:cs typeface="Trebuchet MS"/>
                <a:sym typeface="Trebuchet MS"/>
              </a:rPr>
              <a:t>Base</a:t>
            </a: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: Superclase o Supertipo. También clase base o clase padre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b="1" lang="es">
                <a:latin typeface="Trebuchet MS"/>
                <a:ea typeface="Trebuchet MS"/>
                <a:cs typeface="Trebuchet MS"/>
                <a:sym typeface="Trebuchet MS"/>
              </a:rPr>
              <a:t>Derived</a:t>
            </a: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: Subclase o Subtipo. También clase derivada o clase hija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51" name="Google Shape;151;p19"/>
          <p:cNvGrpSpPr/>
          <p:nvPr/>
        </p:nvGrpSpPr>
        <p:grpSpPr>
          <a:xfrm>
            <a:off x="4430200" y="2338600"/>
            <a:ext cx="3507000" cy="1200650"/>
            <a:chOff x="4887400" y="2719600"/>
            <a:chExt cx="3507000" cy="1200650"/>
          </a:xfrm>
        </p:grpSpPr>
        <p:sp>
          <p:nvSpPr>
            <p:cNvPr id="152" name="Google Shape;152;p19"/>
            <p:cNvSpPr txBox="1"/>
            <p:nvPr/>
          </p:nvSpPr>
          <p:spPr>
            <a:xfrm>
              <a:off x="4887400" y="3181350"/>
              <a:ext cx="35070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Trebuchet MS"/>
                  <a:ea typeface="Trebuchet MS"/>
                  <a:cs typeface="Trebuchet MS"/>
                  <a:sym typeface="Trebuchet MS"/>
                </a:rPr>
                <a:t>La subclase deriva o hereda de la superclase.</a:t>
              </a:r>
              <a:endParaRPr sz="12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Trebuchet MS"/>
                  <a:ea typeface="Trebuchet MS"/>
                  <a:cs typeface="Trebuchet MS"/>
                  <a:sym typeface="Trebuchet MS"/>
                </a:rPr>
                <a:t>La clase derivada extiende a la clase base. </a:t>
              </a:r>
              <a:endParaRPr sz="1200"/>
            </a:p>
          </p:txBody>
        </p:sp>
        <p:cxnSp>
          <p:nvCxnSpPr>
            <p:cNvPr id="153" name="Google Shape;153;p19"/>
            <p:cNvCxnSpPr>
              <a:stCxn id="150" idx="2"/>
              <a:endCxn id="152" idx="0"/>
            </p:cNvCxnSpPr>
            <p:nvPr/>
          </p:nvCxnSpPr>
          <p:spPr>
            <a:xfrm>
              <a:off x="6640900" y="2719600"/>
              <a:ext cx="0" cy="461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154" name="Google Shape;15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5550" y="1263392"/>
            <a:ext cx="1991399" cy="2584582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9"/>
          <p:cNvSpPr/>
          <p:nvPr/>
        </p:nvSpPr>
        <p:spPr>
          <a:xfrm>
            <a:off x="2552050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es Herencia?</a:t>
            </a:r>
            <a:endParaRPr sz="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6" name="Google Shape;156;p19"/>
          <p:cNvSpPr/>
          <p:nvPr/>
        </p:nvSpPr>
        <p:spPr>
          <a:xfrm>
            <a:off x="4019950" y="3828175"/>
            <a:ext cx="4327500" cy="39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Los objetos </a:t>
            </a:r>
            <a:r>
              <a:rPr b="1" i="1" lang="es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Derived </a:t>
            </a:r>
            <a:r>
              <a:rPr lang="es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serán también objetos </a:t>
            </a:r>
            <a:r>
              <a:rPr b="1" i="1" lang="es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Base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2" name="Google Shape;162;p20"/>
          <p:cNvSpPr txBox="1"/>
          <p:nvPr/>
        </p:nvSpPr>
        <p:spPr>
          <a:xfrm>
            <a:off x="1303063" y="874500"/>
            <a:ext cx="222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Generalización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3" name="Google Shape;163;p20"/>
          <p:cNvSpPr/>
          <p:nvPr/>
        </p:nvSpPr>
        <p:spPr>
          <a:xfrm>
            <a:off x="2552050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es Herencia?</a:t>
            </a:r>
            <a:endParaRPr b="1" sz="1500">
              <a:solidFill>
                <a:schemeClr val="accent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4" name="Google Shape;164;p20"/>
          <p:cNvSpPr txBox="1"/>
          <p:nvPr/>
        </p:nvSpPr>
        <p:spPr>
          <a:xfrm>
            <a:off x="5620348" y="874500"/>
            <a:ext cx="222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Especialización</a:t>
            </a:r>
            <a:endParaRPr/>
          </a:p>
        </p:txBody>
      </p:sp>
      <p:sp>
        <p:nvSpPr>
          <p:cNvPr id="165" name="Google Shape;165;p20"/>
          <p:cNvSpPr/>
          <p:nvPr/>
        </p:nvSpPr>
        <p:spPr>
          <a:xfrm>
            <a:off x="627750" y="1305600"/>
            <a:ext cx="3753600" cy="1149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rebuchet MS"/>
                <a:ea typeface="Trebuchet MS"/>
                <a:cs typeface="Trebuchet MS"/>
                <a:sym typeface="Trebuchet MS"/>
              </a:rPr>
              <a:t>Proceso de diseño mediante el cual se crea una superclase a partir de las características comunes (atributos y métodos) entre clases existentes que se convierten en subclases de la nueva clase.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6" name="Google Shape;166;p20"/>
          <p:cNvSpPr/>
          <p:nvPr/>
        </p:nvSpPr>
        <p:spPr>
          <a:xfrm>
            <a:off x="4853850" y="1305600"/>
            <a:ext cx="3753600" cy="1149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rebuchet MS"/>
                <a:ea typeface="Trebuchet MS"/>
                <a:cs typeface="Trebuchet MS"/>
                <a:sym typeface="Trebuchet MS"/>
              </a:rPr>
              <a:t>Proceso de diseño inverso, es decir, se derivan una o más subclases a partir de una clase existente.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67" name="Google Shape;16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250" y="2690425"/>
            <a:ext cx="5435500" cy="586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20"/>
          <p:cNvGrpSpPr/>
          <p:nvPr/>
        </p:nvGrpSpPr>
        <p:grpSpPr>
          <a:xfrm>
            <a:off x="1854250" y="2983700"/>
            <a:ext cx="5249050" cy="918025"/>
            <a:chOff x="1854250" y="2983700"/>
            <a:chExt cx="5249050" cy="918025"/>
          </a:xfrm>
        </p:grpSpPr>
        <p:sp>
          <p:nvSpPr>
            <p:cNvPr id="169" name="Google Shape;169;p20"/>
            <p:cNvSpPr txBox="1"/>
            <p:nvPr/>
          </p:nvSpPr>
          <p:spPr>
            <a:xfrm>
              <a:off x="2906900" y="3501525"/>
              <a:ext cx="4196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s">
                  <a:solidFill>
                    <a:schemeClr val="accent5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Elfo de la noche</a:t>
              </a:r>
              <a:r>
                <a:rPr lang="es">
                  <a:solidFill>
                    <a:schemeClr val="accent5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, es una especialización de </a:t>
              </a:r>
              <a:r>
                <a:rPr b="1" i="1" lang="es">
                  <a:solidFill>
                    <a:schemeClr val="accent5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Elfo</a:t>
              </a:r>
              <a:endParaRPr b="1" i="1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70" name="Google Shape;170;p20"/>
            <p:cNvCxnSpPr>
              <a:stCxn id="167" idx="1"/>
              <a:endCxn id="169" idx="1"/>
            </p:cNvCxnSpPr>
            <p:nvPr/>
          </p:nvCxnSpPr>
          <p:spPr>
            <a:xfrm>
              <a:off x="1854250" y="2983700"/>
              <a:ext cx="1052700" cy="717900"/>
            </a:xfrm>
            <a:prstGeom prst="bentConnector3">
              <a:avLst>
                <a:gd fmla="val -22620" name="adj1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stealth"/>
            </a:ln>
          </p:spPr>
        </p:cxnSp>
      </p:grpSp>
      <p:grpSp>
        <p:nvGrpSpPr>
          <p:cNvPr id="171" name="Google Shape;171;p20"/>
          <p:cNvGrpSpPr/>
          <p:nvPr/>
        </p:nvGrpSpPr>
        <p:grpSpPr>
          <a:xfrm>
            <a:off x="1854250" y="2983700"/>
            <a:ext cx="5249050" cy="1318225"/>
            <a:chOff x="1854250" y="2983700"/>
            <a:chExt cx="5249050" cy="1318225"/>
          </a:xfrm>
        </p:grpSpPr>
        <p:sp>
          <p:nvSpPr>
            <p:cNvPr id="172" name="Google Shape;172;p20"/>
            <p:cNvSpPr txBox="1"/>
            <p:nvPr/>
          </p:nvSpPr>
          <p:spPr>
            <a:xfrm>
              <a:off x="2906900" y="3901725"/>
              <a:ext cx="4196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s">
                  <a:solidFill>
                    <a:schemeClr val="accent5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Elfo</a:t>
              </a:r>
              <a:r>
                <a:rPr lang="es">
                  <a:solidFill>
                    <a:schemeClr val="accent5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, es una generalización de </a:t>
              </a:r>
              <a:r>
                <a:rPr b="1" i="1" lang="es">
                  <a:solidFill>
                    <a:schemeClr val="accent5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Elfo de la noche</a:t>
              </a:r>
              <a:endParaRPr b="1" i="1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73" name="Google Shape;173;p20"/>
            <p:cNvCxnSpPr>
              <a:stCxn id="167" idx="1"/>
              <a:endCxn id="172" idx="1"/>
            </p:cNvCxnSpPr>
            <p:nvPr/>
          </p:nvCxnSpPr>
          <p:spPr>
            <a:xfrm>
              <a:off x="1854250" y="2983700"/>
              <a:ext cx="1052700" cy="1118100"/>
            </a:xfrm>
            <a:prstGeom prst="bentConnector3">
              <a:avLst>
                <a:gd fmla="val -22620" name="adj1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stealth"/>
            </a:ln>
          </p:spPr>
        </p:cxnSp>
      </p:grpSp>
      <p:sp>
        <p:nvSpPr>
          <p:cNvPr id="174" name="Google Shape;174;p20"/>
          <p:cNvSpPr txBox="1"/>
          <p:nvPr/>
        </p:nvSpPr>
        <p:spPr>
          <a:xfrm>
            <a:off x="6906575" y="3540075"/>
            <a:ext cx="2179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</a:t>
            </a:r>
            <a:r>
              <a:rPr b="1" i="1" lang="es" sz="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Elfo Noche</a:t>
            </a:r>
            <a:r>
              <a:rPr i="1" lang="es" sz="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es una </a:t>
            </a:r>
            <a:r>
              <a:rPr i="1" lang="es" sz="900" u="sng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subclase </a:t>
            </a:r>
            <a:r>
              <a:rPr i="1" lang="es" sz="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 </a:t>
            </a:r>
            <a:r>
              <a:rPr b="1" i="1" lang="es" sz="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Elfo</a:t>
            </a:r>
            <a:r>
              <a:rPr i="1" lang="es" sz="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i="1" sz="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5" name="Google Shape;175;p20"/>
          <p:cNvSpPr txBox="1"/>
          <p:nvPr/>
        </p:nvSpPr>
        <p:spPr>
          <a:xfrm>
            <a:off x="6906575" y="3940275"/>
            <a:ext cx="2295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</a:t>
            </a:r>
            <a:r>
              <a:rPr b="1" i="1" lang="es" sz="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Elfo </a:t>
            </a:r>
            <a:r>
              <a:rPr i="1" lang="es" sz="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es una </a:t>
            </a:r>
            <a:r>
              <a:rPr i="1" lang="es" sz="900" u="sng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superclase </a:t>
            </a:r>
            <a:r>
              <a:rPr i="1" lang="es" sz="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 </a:t>
            </a:r>
            <a:r>
              <a:rPr b="1" i="1" lang="es" sz="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Elfo Noche</a:t>
            </a:r>
            <a:r>
              <a:rPr i="1" lang="es" sz="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i="1" sz="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Pilares de la POO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7" name="Google Shape;177;p20"/>
          <p:cNvSpPr/>
          <p:nvPr/>
        </p:nvSpPr>
        <p:spPr>
          <a:xfrm>
            <a:off x="45005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es Polimorfismo?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8" name="Google Shape;178;p20"/>
          <p:cNvSpPr/>
          <p:nvPr/>
        </p:nvSpPr>
        <p:spPr>
          <a:xfrm>
            <a:off x="65261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Implementación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84" name="Google Shape;184;p21"/>
          <p:cNvSpPr txBox="1"/>
          <p:nvPr/>
        </p:nvSpPr>
        <p:spPr>
          <a:xfrm>
            <a:off x="1798500" y="1786650"/>
            <a:ext cx="5547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9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es Polimorfismo?</a:t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